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16" r:id="rId1"/>
  </p:sldMasterIdLst>
  <p:notesMasterIdLst>
    <p:notesMasterId r:id="rId8"/>
  </p:notesMasterIdLst>
  <p:sldIdLst>
    <p:sldId id="543" r:id="rId2"/>
    <p:sldId id="560" r:id="rId3"/>
    <p:sldId id="555" r:id="rId4"/>
    <p:sldId id="565" r:id="rId5"/>
    <p:sldId id="559" r:id="rId6"/>
    <p:sldId id="562" r:id="rId7"/>
  </p:sldIdLst>
  <p:sldSz cx="9144000" cy="6858000" type="screen4x3"/>
  <p:notesSz cx="6797675" cy="98742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6EA8"/>
    <a:srgbClr val="93B64E"/>
    <a:srgbClr val="CC3300"/>
    <a:srgbClr val="009900"/>
    <a:srgbClr val="BA1410"/>
    <a:srgbClr val="00CC00"/>
    <a:srgbClr val="FFCC00"/>
    <a:srgbClr val="FFFF99"/>
    <a:srgbClr val="AEAA06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1829" autoAdjust="0"/>
  </p:normalViewPr>
  <p:slideViewPr>
    <p:cSldViewPr>
      <p:cViewPr>
        <p:scale>
          <a:sx n="87" d="100"/>
          <a:sy n="87" d="100"/>
        </p:scale>
        <p:origin x="-756" y="3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7777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9.1167453075681262E-3"/>
                  <c:y val="7.22217167333912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5972877563067701E-3"/>
                  <c:y val="6.38884417256922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0778302050454123E-3"/>
                  <c:y val="3.88886167025952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7.5972877563067701E-3"/>
                  <c:y val="8.33327500769898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7.5972877563067701E-3"/>
                  <c:y val="9.72215417564881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4.5583726537840649E-3"/>
                  <c:y val="0.105554816764187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latin typeface="Segoe UI" pitchFamily="34" charset="0"/>
                    <a:cs typeface="Segoe U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6.3</c:v>
                </c:pt>
                <c:pt idx="1">
                  <c:v>3.1</c:v>
                </c:pt>
                <c:pt idx="2">
                  <c:v>1.3</c:v>
                </c:pt>
                <c:pt idx="3">
                  <c:v>14.1</c:v>
                </c:pt>
                <c:pt idx="4">
                  <c:v>24.1</c:v>
                </c:pt>
                <c:pt idx="5">
                  <c:v>31.7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2359424"/>
        <c:axId val="124790464"/>
        <c:axId val="0"/>
      </c:bar3DChart>
      <c:catAx>
        <c:axId val="15235942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Segoe UI" pitchFamily="34" charset="0"/>
                <a:cs typeface="Segoe UI" pitchFamily="34" charset="0"/>
              </a:defRPr>
            </a:pPr>
            <a:endParaRPr lang="ru-RU"/>
          </a:p>
        </c:txPr>
        <c:crossAx val="124790464"/>
        <c:crosses val="autoZero"/>
        <c:auto val="1"/>
        <c:lblAlgn val="ctr"/>
        <c:lblOffset val="100"/>
        <c:noMultiLvlLbl val="0"/>
      </c:catAx>
      <c:valAx>
        <c:axId val="1247904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Segoe UI" pitchFamily="34" charset="0"/>
                <a:cs typeface="Segoe UI" pitchFamily="34" charset="0"/>
              </a:defRPr>
            </a:pPr>
            <a:endParaRPr lang="ru-RU"/>
          </a:p>
        </c:txPr>
        <c:crossAx val="1523594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7"/>
            <a:ext cx="2946247" cy="493950"/>
          </a:xfrm>
          <a:prstGeom prst="rect">
            <a:avLst/>
          </a:prstGeom>
        </p:spPr>
        <p:txBody>
          <a:bodyPr vert="horz" lIns="92080" tIns="46040" rIns="92080" bIns="4604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26" y="7"/>
            <a:ext cx="2946246" cy="493950"/>
          </a:xfrm>
          <a:prstGeom prst="rect">
            <a:avLst/>
          </a:prstGeom>
        </p:spPr>
        <p:txBody>
          <a:bodyPr vert="horz" wrap="square" lIns="92080" tIns="46040" rIns="92080" bIns="4604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35890F4-D9D2-4B13-B5D5-FD1D849B8541}" type="datetimeFigureOut">
              <a:rPr lang="ru-RU"/>
              <a:pPr>
                <a:defRPr/>
              </a:pPr>
              <a:t>20.07.2017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80" tIns="46040" rIns="92080" bIns="4604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289" y="4690155"/>
            <a:ext cx="5439101" cy="4443968"/>
          </a:xfrm>
          <a:prstGeom prst="rect">
            <a:avLst/>
          </a:prstGeom>
        </p:spPr>
        <p:txBody>
          <a:bodyPr vert="horz" wrap="square" lIns="92080" tIns="46040" rIns="92080" bIns="460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378720"/>
            <a:ext cx="2946247" cy="493949"/>
          </a:xfrm>
          <a:prstGeom prst="rect">
            <a:avLst/>
          </a:prstGeom>
        </p:spPr>
        <p:txBody>
          <a:bodyPr vert="horz" lIns="92080" tIns="46040" rIns="92080" bIns="4604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26" y="9378720"/>
            <a:ext cx="2946246" cy="493949"/>
          </a:xfrm>
          <a:prstGeom prst="rect">
            <a:avLst/>
          </a:prstGeom>
        </p:spPr>
        <p:txBody>
          <a:bodyPr vert="horz" wrap="square" lIns="92080" tIns="46040" rIns="92080" bIns="4604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04C8FD7-C228-4A8F-9C41-1694F53DA8F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75761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393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149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679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390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782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879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431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750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526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353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080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uk-UA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uk-UA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04574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85720" y="2857496"/>
            <a:ext cx="828680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E6EA8"/>
                </a:solidFill>
                <a:effectLst/>
                <a:latin typeface="Segoe UI" pitchFamily="34" charset="0"/>
                <a:ea typeface="Times New Roman" pitchFamily="18" charset="0"/>
                <a:cs typeface="Segoe UI" pitchFamily="34" charset="0"/>
              </a:rPr>
              <a:t>Развитие межведомственного взаимодействия, 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rgbClr val="3E6EA8"/>
              </a:solidFill>
              <a:effectLst/>
              <a:latin typeface="Segoe UI" pitchFamily="34" charset="0"/>
              <a:ea typeface="Times New Roman" pitchFamily="18" charset="0"/>
              <a:cs typeface="Segoe U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E6EA8"/>
                </a:solidFill>
                <a:effectLst/>
                <a:latin typeface="Segoe UI" pitchFamily="34" charset="0"/>
                <a:ea typeface="Times New Roman" pitchFamily="18" charset="0"/>
                <a:cs typeface="Segoe UI" pitchFamily="34" charset="0"/>
              </a:rPr>
              <a:t>в том числе в электронном виде, как наиболее эффективный механизм по оперативному обмену информацией 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rgbClr val="3E6EA8"/>
              </a:solidFill>
              <a:effectLst/>
              <a:latin typeface="Segoe UI" pitchFamily="34" charset="0"/>
              <a:ea typeface="Times New Roman" pitchFamily="18" charset="0"/>
              <a:cs typeface="Segoe U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E6EA8"/>
                </a:solidFill>
                <a:effectLst/>
                <a:latin typeface="Segoe UI" pitchFamily="34" charset="0"/>
                <a:ea typeface="Times New Roman" pitchFamily="18" charset="0"/>
                <a:cs typeface="Segoe UI" pitchFamily="34" charset="0"/>
              </a:rPr>
              <a:t>для обеспечения качественного предоставления 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rgbClr val="3E6EA8"/>
              </a:solidFill>
              <a:effectLst/>
              <a:latin typeface="Segoe UI" pitchFamily="34" charset="0"/>
              <a:ea typeface="Times New Roman" pitchFamily="18" charset="0"/>
              <a:cs typeface="Segoe U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E6EA8"/>
                </a:solidFill>
                <a:effectLst/>
                <a:latin typeface="Segoe UI" pitchFamily="34" charset="0"/>
                <a:ea typeface="Times New Roman" pitchFamily="18" charset="0"/>
                <a:cs typeface="Segoe UI" pitchFamily="34" charset="0"/>
              </a:rPr>
              <a:t>государственных услуг в учетно-регистрационной сфере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E6EA8"/>
                </a:solidFill>
                <a:effectLst/>
                <a:latin typeface="Segoe UI" pitchFamily="34" charset="0"/>
                <a:cs typeface="Segoe UI" pitchFamily="34" charset="0"/>
              </a:rPr>
              <a:t> 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14282" y="6072206"/>
            <a:ext cx="82868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3E6EA8"/>
                </a:solidFill>
                <a:effectLst/>
                <a:latin typeface="Segoe UI" pitchFamily="34" charset="0"/>
                <a:cs typeface="Segoe UI" pitchFamily="34" charset="0"/>
              </a:rPr>
              <a:t>Руководитель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rgbClr val="3E6EA8"/>
                </a:solidFill>
                <a:effectLst/>
                <a:latin typeface="Segoe UI" pitchFamily="34" charset="0"/>
                <a:cs typeface="Segoe UI" pitchFamily="34" charset="0"/>
              </a:rPr>
              <a:t> Управления Росреестра по Калининградской области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rgbClr val="3E6EA8"/>
                </a:solidFill>
                <a:effectLst/>
                <a:latin typeface="Segoe UI" pitchFamily="34" charset="0"/>
                <a:cs typeface="Segoe UI" pitchFamily="34" charset="0"/>
              </a:rPr>
              <a:t>Светлана Валентиновна Апасова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3E6EA8"/>
              </a:solidFill>
              <a:effectLst/>
              <a:latin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0350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658228" cy="857256"/>
          </a:xfrm>
        </p:spPr>
        <p:txBody>
          <a:bodyPr>
            <a:noAutofit/>
          </a:bodyPr>
          <a:lstStyle/>
          <a:p>
            <a:pPr algn="r"/>
            <a:r>
              <a:rPr lang="ru-RU" sz="1600" b="1" dirty="0" smtClean="0">
                <a:solidFill>
                  <a:srgbClr val="3E6EA8"/>
                </a:solidFill>
                <a:latin typeface="Segoe UI" pitchFamily="34" charset="0"/>
                <a:cs typeface="Segoe UI" pitchFamily="34" charset="0"/>
              </a:rPr>
              <a:t> </a:t>
            </a:r>
            <a:endParaRPr lang="ru-RU" sz="1600" b="1" dirty="0">
              <a:solidFill>
                <a:srgbClr val="3E6EA8"/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44" y="928670"/>
          <a:ext cx="8858311" cy="539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8892"/>
                <a:gridCol w="1857388"/>
                <a:gridCol w="1714512"/>
                <a:gridCol w="1428760"/>
                <a:gridCol w="142875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Наименование субъекта</a:t>
                      </a:r>
                      <a:r>
                        <a:rPr lang="ru-RU" sz="1400" b="1" kern="1200" baseline="0" dirty="0" smtClean="0">
                          <a:solidFill>
                            <a:schemeClr val="lt1"/>
                          </a:solidFill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 РФ</a:t>
                      </a:r>
                      <a:endParaRPr lang="ru-RU" sz="1400" dirty="0"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Segoe UI" pitchFamily="34" charset="0"/>
                          <a:cs typeface="Segoe UI" pitchFamily="34" charset="0"/>
                        </a:rPr>
                        <a:t>Кол-во обработанных заявлений (ГРП)                 – 6 месяцев</a:t>
                      </a:r>
                      <a:endParaRPr lang="ru-RU" sz="1400" dirty="0"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Segoe UI" pitchFamily="34" charset="0"/>
                          <a:cs typeface="Segoe UI" pitchFamily="34" charset="0"/>
                        </a:rPr>
                        <a:t>Кол-во обработанных заявлений (ГКУ)                – 6 месяцев</a:t>
                      </a:r>
                      <a:endParaRPr lang="ru-RU" sz="1400" dirty="0"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Всего направлено запросов                  – 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I</a:t>
                      </a:r>
                      <a:r>
                        <a:rPr lang="en-US" sz="1400" b="1" kern="1200" baseline="0" dirty="0" smtClean="0">
                          <a:solidFill>
                            <a:schemeClr val="lt1"/>
                          </a:solidFill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 </a:t>
                      </a:r>
                      <a:r>
                        <a:rPr lang="ru-RU" sz="1400" b="1" kern="1200" baseline="0" dirty="0" smtClean="0">
                          <a:solidFill>
                            <a:schemeClr val="lt1"/>
                          </a:solidFill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квартал</a:t>
                      </a:r>
                      <a:endParaRPr lang="ru-RU" sz="1400" dirty="0"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Получено ответов </a:t>
                      </a:r>
                    </a:p>
                    <a:p>
                      <a:pPr algn="ctr"/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в эл. виде (%) – 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I</a:t>
                      </a:r>
                      <a:r>
                        <a:rPr lang="ru-RU" sz="1400" b="1" kern="1200" baseline="0" dirty="0" smtClean="0">
                          <a:solidFill>
                            <a:schemeClr val="lt1"/>
                          </a:solidFill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 квартал</a:t>
                      </a:r>
                      <a:endParaRPr lang="ru-RU" sz="1400" dirty="0"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kern="1200" dirty="0" smtClean="0">
                          <a:solidFill>
                            <a:schemeClr val="dk1"/>
                          </a:solidFill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Северо-Западный ФО</a:t>
                      </a:r>
                      <a:endParaRPr lang="ru-RU" sz="1400" dirty="0"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1 207 857</a:t>
                      </a:r>
                      <a:endParaRPr lang="ru-RU" sz="1400" dirty="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5405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00000A"/>
                          </a:solidFill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263 864</a:t>
                      </a:r>
                      <a:endParaRPr lang="ru-RU" sz="1400" dirty="0">
                        <a:solidFill>
                          <a:srgbClr val="00000A"/>
                        </a:solidFill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59055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3 620</a:t>
                      </a:r>
                      <a:endParaRPr lang="ru-RU" sz="1400" dirty="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 smtClean="0">
                          <a:solidFill>
                            <a:srgbClr val="000000"/>
                          </a:solidFill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682 (18,8%)</a:t>
                      </a:r>
                      <a:endParaRPr lang="ru-RU" sz="1400" dirty="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Республика Карелия</a:t>
                      </a:r>
                      <a:endParaRPr lang="ru-RU" sz="140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45 880</a:t>
                      </a:r>
                      <a:endParaRPr lang="ru-RU" sz="1400" dirty="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5405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A"/>
                          </a:solidFill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12 354</a:t>
                      </a:r>
                      <a:endParaRPr lang="ru-RU" sz="1400" dirty="0">
                        <a:solidFill>
                          <a:srgbClr val="00000A"/>
                        </a:solidFill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59055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828</a:t>
                      </a:r>
                      <a:endParaRPr lang="ru-RU" sz="140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72 (8,7%)</a:t>
                      </a:r>
                      <a:endParaRPr lang="ru-RU" sz="1400" dirty="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Республика Коми</a:t>
                      </a:r>
                      <a:endParaRPr lang="ru-RU" sz="140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68 093</a:t>
                      </a:r>
                      <a:endParaRPr lang="ru-RU" sz="1400" dirty="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5405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A"/>
                          </a:solidFill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20 128</a:t>
                      </a:r>
                      <a:endParaRPr lang="ru-RU" sz="1400" dirty="0">
                        <a:solidFill>
                          <a:srgbClr val="00000A"/>
                        </a:solidFill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59055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97</a:t>
                      </a:r>
                      <a:endParaRPr lang="ru-RU" sz="140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37 (38,1%)</a:t>
                      </a:r>
                      <a:endParaRPr lang="ru-RU" sz="1400" dirty="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Архангельская область </a:t>
                      </a:r>
                      <a:endParaRPr lang="ru-RU" sz="140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87 487</a:t>
                      </a:r>
                      <a:endParaRPr lang="ru-RU" sz="140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5405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A"/>
                          </a:solidFill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20 817</a:t>
                      </a:r>
                      <a:endParaRPr lang="ru-RU" sz="1400" dirty="0">
                        <a:solidFill>
                          <a:srgbClr val="00000A"/>
                        </a:solidFill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59055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392</a:t>
                      </a:r>
                      <a:endParaRPr lang="ru-RU" sz="140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51 (13%)</a:t>
                      </a:r>
                      <a:endParaRPr lang="ru-RU" sz="1400" dirty="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Ненецкий АО</a:t>
                      </a:r>
                      <a:endParaRPr lang="ru-RU" sz="1400" dirty="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Вологодская область</a:t>
                      </a:r>
                      <a:endParaRPr lang="ru-RU" sz="140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128 948</a:t>
                      </a:r>
                      <a:endParaRPr lang="ru-RU" sz="140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5405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A"/>
                          </a:solidFill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27 809</a:t>
                      </a:r>
                      <a:endParaRPr lang="ru-RU" sz="1400" dirty="0">
                        <a:solidFill>
                          <a:srgbClr val="00000A"/>
                        </a:solidFill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59055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277</a:t>
                      </a:r>
                      <a:endParaRPr lang="ru-RU" sz="140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59 (21,3%)</a:t>
                      </a:r>
                      <a:endParaRPr lang="ru-RU" sz="1400" dirty="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Калининградская обл.</a:t>
                      </a:r>
                      <a:endParaRPr lang="ru-RU" sz="1400" dirty="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109 413</a:t>
                      </a:r>
                      <a:endParaRPr lang="ru-RU" sz="1400" dirty="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5405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A"/>
                          </a:solidFill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29 034</a:t>
                      </a:r>
                      <a:endParaRPr lang="ru-RU" sz="1400" dirty="0">
                        <a:solidFill>
                          <a:srgbClr val="00000A"/>
                        </a:solidFill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59055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1 062</a:t>
                      </a:r>
                      <a:endParaRPr lang="ru-RU" sz="1400" dirty="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54 (5,1%)</a:t>
                      </a:r>
                      <a:endParaRPr lang="ru-RU" sz="1400" dirty="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Ленинградская область</a:t>
                      </a:r>
                      <a:endParaRPr lang="ru-RU" sz="140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233 618</a:t>
                      </a:r>
                      <a:endParaRPr lang="ru-RU" sz="140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5405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A"/>
                          </a:solidFill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91 091</a:t>
                      </a:r>
                      <a:endParaRPr lang="ru-RU" sz="1400" dirty="0">
                        <a:solidFill>
                          <a:srgbClr val="00000A"/>
                        </a:solidFill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59055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2</a:t>
                      </a:r>
                      <a:endParaRPr lang="ru-RU" sz="1400" dirty="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0 (0%)</a:t>
                      </a:r>
                      <a:endParaRPr lang="ru-RU" sz="1400" dirty="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Мурманская область</a:t>
                      </a:r>
                      <a:endParaRPr lang="ru-RU" sz="140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40 836</a:t>
                      </a:r>
                      <a:endParaRPr lang="ru-RU" sz="140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5405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A"/>
                          </a:solidFill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7 702</a:t>
                      </a:r>
                      <a:endParaRPr lang="ru-RU" sz="1400">
                        <a:solidFill>
                          <a:srgbClr val="00000A"/>
                        </a:solidFill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59055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222</a:t>
                      </a:r>
                      <a:endParaRPr lang="ru-RU" sz="1400" dirty="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140 (63,1%)</a:t>
                      </a:r>
                      <a:endParaRPr lang="ru-RU" sz="1400" dirty="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Новгородская область</a:t>
                      </a:r>
                      <a:endParaRPr lang="ru-RU" sz="140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58 194</a:t>
                      </a:r>
                      <a:endParaRPr lang="ru-RU" sz="140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5405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A"/>
                          </a:solidFill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16 096</a:t>
                      </a:r>
                      <a:endParaRPr lang="ru-RU" sz="1400" dirty="0">
                        <a:solidFill>
                          <a:srgbClr val="00000A"/>
                        </a:solidFill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59055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156</a:t>
                      </a:r>
                      <a:endParaRPr lang="ru-RU" sz="1400" dirty="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145 (92,9%)</a:t>
                      </a:r>
                      <a:endParaRPr lang="ru-RU" sz="1400" dirty="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Псковская область</a:t>
                      </a:r>
                      <a:endParaRPr lang="ru-RU" sz="1400" dirty="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53 339</a:t>
                      </a:r>
                      <a:endParaRPr lang="ru-RU" sz="140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5405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A"/>
                          </a:solidFill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21 640</a:t>
                      </a:r>
                      <a:endParaRPr lang="ru-RU" sz="1400">
                        <a:solidFill>
                          <a:srgbClr val="00000A"/>
                        </a:solidFill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59055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180</a:t>
                      </a:r>
                      <a:endParaRPr lang="ru-RU" sz="1400" dirty="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13 (7,2%)</a:t>
                      </a:r>
                      <a:endParaRPr lang="ru-RU" sz="1400" dirty="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Санкт-Петербург</a:t>
                      </a:r>
                      <a:endParaRPr lang="ru-RU" sz="1400" dirty="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382 049</a:t>
                      </a:r>
                      <a:endParaRPr lang="ru-RU" sz="1400" dirty="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5405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A"/>
                          </a:solidFill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17 193</a:t>
                      </a:r>
                      <a:endParaRPr lang="ru-RU" sz="1400" dirty="0">
                        <a:solidFill>
                          <a:srgbClr val="00000A"/>
                        </a:solidFill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59055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404</a:t>
                      </a:r>
                      <a:endParaRPr lang="ru-RU" sz="1400" dirty="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Segoe UI" pitchFamily="34" charset="0"/>
                          <a:ea typeface="Times New Roman"/>
                          <a:cs typeface="Segoe UI" pitchFamily="34" charset="0"/>
                        </a:rPr>
                        <a:t>111 (27,5%)</a:t>
                      </a:r>
                      <a:endParaRPr lang="ru-RU" sz="1400" dirty="0">
                        <a:latin typeface="Segoe UI" pitchFamily="34" charset="0"/>
                        <a:ea typeface="Calibri"/>
                        <a:cs typeface="Segoe UI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57224" y="142852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3E6EA8"/>
                </a:solidFill>
                <a:latin typeface="Segoe UI" pitchFamily="34" charset="0"/>
                <a:cs typeface="Segoe UI" pitchFamily="34" charset="0"/>
              </a:rPr>
              <a:t>Статистические данные по регистрации прав, кадастровому учету к количеству направленных межведомственных запросов</a:t>
            </a:r>
            <a:endParaRPr lang="ru-RU" b="1" dirty="0">
              <a:solidFill>
                <a:srgbClr val="3E6EA8"/>
              </a:solidFill>
              <a:latin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304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772" y="0"/>
            <a:ext cx="8658228" cy="857256"/>
          </a:xfrm>
        </p:spPr>
        <p:txBody>
          <a:bodyPr>
            <a:noAutofit/>
          </a:bodyPr>
          <a:lstStyle/>
          <a:p>
            <a:pPr algn="r"/>
            <a:r>
              <a:rPr lang="ru-RU" sz="1600" b="1" dirty="0" smtClean="0">
                <a:solidFill>
                  <a:srgbClr val="3E6EA8"/>
                </a:solidFill>
                <a:latin typeface="Segoe UI" pitchFamily="34" charset="0"/>
                <a:cs typeface="Segoe UI" pitchFamily="34" charset="0"/>
              </a:rPr>
              <a:t>Значение показателя «Доля ответов на запросы органа регистрации прав, полученных в электронном виде, в том числе посредством СМЭВ, в общем количе</a:t>
            </a:r>
            <a:r>
              <a:rPr lang="ru-RU" sz="1600" b="1" dirty="0" smtClean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ств</a:t>
            </a:r>
            <a:r>
              <a:rPr lang="ru-RU" sz="1600" b="1" dirty="0" smtClean="0">
                <a:solidFill>
                  <a:srgbClr val="3E6EA8"/>
                </a:solidFill>
                <a:latin typeface="Segoe UI" pitchFamily="34" charset="0"/>
                <a:cs typeface="Segoe UI" pitchFamily="34" charset="0"/>
              </a:rPr>
              <a:t>е направленных запросов, %» , достигнутого Управлением и Филиалом</a:t>
            </a:r>
            <a:endParaRPr lang="ru-RU" sz="1600" b="1" dirty="0">
              <a:solidFill>
                <a:srgbClr val="3E6EA8"/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357158" y="642918"/>
          <a:ext cx="8429684" cy="5429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7" name="Группа 36"/>
          <p:cNvGrpSpPr/>
          <p:nvPr/>
        </p:nvGrpSpPr>
        <p:grpSpPr>
          <a:xfrm>
            <a:off x="1643042" y="3429000"/>
            <a:ext cx="6357982" cy="1500198"/>
            <a:chOff x="1643042" y="3571876"/>
            <a:chExt cx="6357982" cy="1500198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>
              <a:off x="1857356" y="4643446"/>
              <a:ext cx="1214446" cy="142876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3071802" y="4786322"/>
              <a:ext cx="1071570" cy="142876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flipV="1">
              <a:off x="4143372" y="4572008"/>
              <a:ext cx="1214446" cy="35719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flipV="1">
              <a:off x="5357818" y="4143380"/>
              <a:ext cx="1143008" cy="42862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flipV="1">
              <a:off x="6500826" y="3786190"/>
              <a:ext cx="1143008" cy="35719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20" name="Овал 19"/>
            <p:cNvSpPr/>
            <p:nvPr/>
          </p:nvSpPr>
          <p:spPr>
            <a:xfrm>
              <a:off x="1643042" y="4429132"/>
              <a:ext cx="357190" cy="35719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2857488" y="4572008"/>
              <a:ext cx="357190" cy="35719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4000496" y="4714884"/>
              <a:ext cx="357190" cy="35719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5214942" y="4357694"/>
              <a:ext cx="357190" cy="35719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6357950" y="3857628"/>
              <a:ext cx="428628" cy="428628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/>
            <p:cNvSpPr/>
            <p:nvPr/>
          </p:nvSpPr>
          <p:spPr>
            <a:xfrm>
              <a:off x="7500958" y="3571876"/>
              <a:ext cx="428628" cy="428628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286512" y="3929066"/>
              <a:ext cx="5715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latin typeface="Segoe UI" pitchFamily="34" charset="0"/>
                  <a:cs typeface="Segoe UI" pitchFamily="34" charset="0"/>
                </a:rPr>
                <a:t>10,5</a:t>
              </a:r>
              <a:endParaRPr lang="ru-RU" sz="1400" b="1" dirty="0"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143504" y="4357694"/>
              <a:ext cx="5000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latin typeface="Segoe UI" pitchFamily="34" charset="0"/>
                  <a:cs typeface="Segoe UI" pitchFamily="34" charset="0"/>
                </a:rPr>
                <a:t>7,3</a:t>
              </a:r>
              <a:endParaRPr lang="ru-RU" sz="1400" b="1" dirty="0"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929058" y="4714884"/>
              <a:ext cx="5000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latin typeface="Segoe UI" pitchFamily="34" charset="0"/>
                  <a:cs typeface="Segoe UI" pitchFamily="34" charset="0"/>
                </a:rPr>
                <a:t>3,1</a:t>
              </a:r>
              <a:endParaRPr lang="ru-RU" sz="1400" b="1" dirty="0"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786050" y="4572008"/>
              <a:ext cx="5000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latin typeface="Segoe UI" pitchFamily="34" charset="0"/>
                  <a:cs typeface="Segoe UI" pitchFamily="34" charset="0"/>
                </a:rPr>
                <a:t>4,4</a:t>
              </a:r>
              <a:endParaRPr lang="ru-RU" sz="1400" b="1" dirty="0"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429520" y="3643314"/>
              <a:ext cx="5715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latin typeface="Segoe UI" pitchFamily="34" charset="0"/>
                  <a:cs typeface="Segoe UI" pitchFamily="34" charset="0"/>
                </a:rPr>
                <a:t>13,4</a:t>
              </a:r>
              <a:endParaRPr lang="ru-RU" sz="1400" b="1" dirty="0">
                <a:latin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33" name="Овал 32"/>
          <p:cNvSpPr/>
          <p:nvPr/>
        </p:nvSpPr>
        <p:spPr>
          <a:xfrm>
            <a:off x="1000100" y="6143644"/>
            <a:ext cx="428628" cy="42862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1571604" y="6215082"/>
            <a:ext cx="25003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Segoe UI" pitchFamily="34" charset="0"/>
                <a:cs typeface="Segoe UI" pitchFamily="34" charset="0"/>
              </a:rPr>
              <a:t>- нарастающий итог</a:t>
            </a:r>
            <a:endParaRPr lang="ru-RU" sz="1600" b="1" dirty="0"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35" name="Блок-схема: магнитный диск 34"/>
          <p:cNvSpPr/>
          <p:nvPr/>
        </p:nvSpPr>
        <p:spPr>
          <a:xfrm>
            <a:off x="4643438" y="6143644"/>
            <a:ext cx="428628" cy="428628"/>
          </a:xfrm>
          <a:prstGeom prst="flowChartMagneticDis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5214942" y="6215082"/>
            <a:ext cx="285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Segoe UI" pitchFamily="34" charset="0"/>
                <a:cs typeface="Segoe UI" pitchFamily="34" charset="0"/>
              </a:rPr>
              <a:t>- ежемесячные данные</a:t>
            </a:r>
            <a:endParaRPr lang="ru-RU" sz="1600" b="1" dirty="0"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71604" y="4286256"/>
            <a:ext cx="5000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Segoe UI" pitchFamily="34" charset="0"/>
                <a:cs typeface="Segoe UI" pitchFamily="34" charset="0"/>
              </a:rPr>
              <a:t>6,3</a:t>
            </a:r>
            <a:endParaRPr lang="ru-RU" sz="1400" b="1" dirty="0">
              <a:latin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304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658228" cy="857256"/>
          </a:xfrm>
        </p:spPr>
        <p:txBody>
          <a:bodyPr>
            <a:noAutofit/>
          </a:bodyPr>
          <a:lstStyle/>
          <a:p>
            <a:pPr algn="r"/>
            <a:r>
              <a:rPr lang="ru-RU" sz="1600" b="1" dirty="0" smtClean="0">
                <a:solidFill>
                  <a:srgbClr val="3E6EA8"/>
                </a:solidFill>
                <a:latin typeface="Segoe UI" pitchFamily="34" charset="0"/>
                <a:cs typeface="Segoe UI" pitchFamily="34" charset="0"/>
              </a:rPr>
              <a:t> </a:t>
            </a:r>
            <a:endParaRPr lang="ru-RU" sz="1600" b="1" dirty="0">
              <a:solidFill>
                <a:srgbClr val="3E6EA8"/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44" y="142852"/>
            <a:ext cx="885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3E6EA8"/>
                </a:solidFill>
                <a:latin typeface="Segoe UI" pitchFamily="34" charset="0"/>
                <a:cs typeface="Segoe UI" pitchFamily="34" charset="0"/>
              </a:rPr>
              <a:t>Проблематика, с которой столкнулись Управление и Филиал,</a:t>
            </a:r>
          </a:p>
          <a:p>
            <a:pPr algn="r"/>
            <a:r>
              <a:rPr lang="ru-RU" b="1" dirty="0" smtClean="0">
                <a:solidFill>
                  <a:srgbClr val="3E6EA8"/>
                </a:solidFill>
                <a:latin typeface="Segoe UI" pitchFamily="34" charset="0"/>
                <a:cs typeface="Segoe UI" pitchFamily="34" charset="0"/>
              </a:rPr>
              <a:t>  при вы</a:t>
            </a:r>
            <a:r>
              <a:rPr lang="ru-RU" b="1" dirty="0" smtClean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ст</a:t>
            </a:r>
            <a:r>
              <a:rPr lang="ru-RU" b="1" dirty="0" smtClean="0">
                <a:solidFill>
                  <a:srgbClr val="3E6EA8"/>
                </a:solidFill>
                <a:latin typeface="Segoe UI" pitchFamily="34" charset="0"/>
                <a:cs typeface="Segoe UI" pitchFamily="34" charset="0"/>
              </a:rPr>
              <a:t>раивании эффективного взаимодействия посредством РСМЭВ </a:t>
            </a:r>
            <a:endParaRPr lang="ru-RU" b="1" dirty="0">
              <a:solidFill>
                <a:srgbClr val="3E6EA8"/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28794" y="857232"/>
            <a:ext cx="5214974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Segoe UI" pitchFamily="34" charset="0"/>
                <a:cs typeface="Segoe UI" pitchFamily="34" charset="0"/>
              </a:rPr>
              <a:t>Характер проблемы</a:t>
            </a:r>
            <a:endParaRPr lang="ru-RU" sz="1600" dirty="0"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43372" y="1285860"/>
            <a:ext cx="4786346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Segoe UI" pitchFamily="34" charset="0"/>
                <a:cs typeface="Segoe UI" pitchFamily="34" charset="0"/>
              </a:rPr>
              <a:t>Организационный</a:t>
            </a:r>
            <a:endParaRPr lang="ru-RU" sz="1600" dirty="0"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1285860"/>
            <a:ext cx="3714776" cy="50006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Segoe UI" pitchFamily="34" charset="0"/>
                <a:cs typeface="Segoe UI" pitchFamily="34" charset="0"/>
              </a:rPr>
              <a:t>Технический</a:t>
            </a:r>
            <a:endParaRPr lang="ru-RU" sz="1600" dirty="0"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1928802"/>
            <a:ext cx="3714776" cy="19288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500" dirty="0" smtClean="0">
                <a:latin typeface="Segoe UI" pitchFamily="34" charset="0"/>
                <a:cs typeface="Segoe UI" pitchFamily="34" charset="0"/>
              </a:rPr>
              <a:t>Невозможность использования системы поставщиками сведений в течение длительного периода времени                                     (с середины 2015 до середины 2016 – поиск нового оператора системы, введение в эксплуатацию программного продукта)</a:t>
            </a:r>
            <a:endParaRPr lang="ru-RU" sz="1500" dirty="0"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4071942"/>
            <a:ext cx="3714776" cy="10001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latin typeface="Segoe UI" pitchFamily="34" charset="0"/>
                <a:cs typeface="Segoe UI" pitchFamily="34" charset="0"/>
              </a:rPr>
              <a:t>Длительные сроки прохождения запросов/ответов по системе                      (до 12 часов)</a:t>
            </a:r>
            <a:endParaRPr lang="ru-RU" sz="1500" dirty="0"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5286388"/>
            <a:ext cx="3714776" cy="7858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latin typeface="Segoe UI" pitchFamily="34" charset="0"/>
                <a:cs typeface="Segoe UI" pitchFamily="34" charset="0"/>
              </a:rPr>
              <a:t>Неактуальные ОКТМО в системе                                   </a:t>
            </a:r>
            <a:endParaRPr lang="ru-RU" sz="1500" dirty="0"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143372" y="1928802"/>
            <a:ext cx="4786346" cy="10001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500" dirty="0" smtClean="0">
                <a:latin typeface="Segoe UI" pitchFamily="34" charset="0"/>
                <a:cs typeface="Segoe UI" pitchFamily="34" charset="0"/>
              </a:rPr>
              <a:t>Отсутствие должной организации документооборота у поставщика сведений (запрос проходил все этапы общего делопроизводства)</a:t>
            </a:r>
            <a:endParaRPr lang="ru-RU" sz="1500" dirty="0"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143372" y="3143248"/>
            <a:ext cx="4786346" cy="92869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500" dirty="0" smtClean="0">
                <a:latin typeface="Segoe UI" pitchFamily="34" charset="0"/>
                <a:cs typeface="Segoe UI" pitchFamily="34" charset="0"/>
              </a:rPr>
              <a:t>Несвоевременное направление поставщиком сведений запрашиваемых сведений либо полное отсутствие ответа</a:t>
            </a:r>
            <a:endParaRPr lang="ru-RU" sz="1500" dirty="0"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143372" y="4286256"/>
            <a:ext cx="4786346" cy="57150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500" dirty="0" smtClean="0">
                <a:latin typeface="Segoe UI" pitchFamily="34" charset="0"/>
                <a:cs typeface="Segoe UI" pitchFamily="34" charset="0"/>
              </a:rPr>
              <a:t>Отсутствие  ЭЦП у поставщика сведений</a:t>
            </a:r>
            <a:endParaRPr lang="ru-RU" sz="1500" dirty="0">
              <a:latin typeface="Segoe UI" pitchFamily="34" charset="0"/>
              <a:cs typeface="Segoe UI" pitchFamily="34" charset="0"/>
            </a:endParaRPr>
          </a:p>
        </p:txBody>
      </p:sp>
      <p:pic>
        <p:nvPicPr>
          <p:cNvPr id="1026" name="Picture 2" descr="C:\Documents and Settings\annav\Рабочий стол\galochk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3357562"/>
            <a:ext cx="591387" cy="546084"/>
          </a:xfrm>
          <a:prstGeom prst="rect">
            <a:avLst/>
          </a:prstGeom>
          <a:noFill/>
        </p:spPr>
      </p:pic>
      <p:pic>
        <p:nvPicPr>
          <p:cNvPr id="16" name="Picture 2" descr="C:\Documents and Settings\annav\Рабочий стол\galochk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9652" y="4357694"/>
            <a:ext cx="591387" cy="546084"/>
          </a:xfrm>
          <a:prstGeom prst="rect">
            <a:avLst/>
          </a:prstGeom>
          <a:noFill/>
        </p:spPr>
      </p:pic>
      <p:pic>
        <p:nvPicPr>
          <p:cNvPr id="18" name="Picture 2" descr="C:\Documents and Settings\annav\Рабочий стол\galochk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9652" y="2428868"/>
            <a:ext cx="591387" cy="546084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4143372" y="5072074"/>
            <a:ext cx="4786346" cy="10001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500" dirty="0" smtClean="0">
                <a:latin typeface="Segoe UI" pitchFamily="34" charset="0"/>
                <a:cs typeface="Segoe UI" pitchFamily="34" charset="0"/>
              </a:rPr>
              <a:t>Длительное рассмотрение запросов Управления, направляемых в службу технической поддержки Росреестра, в части работы в РСМЭВ </a:t>
            </a:r>
            <a:endParaRPr lang="ru-RU" sz="1500" dirty="0">
              <a:latin typeface="Segoe UI" pitchFamily="34" charset="0"/>
              <a:cs typeface="Segoe UI" pitchFamily="34" charset="0"/>
            </a:endParaRPr>
          </a:p>
        </p:txBody>
      </p:sp>
      <p:pic>
        <p:nvPicPr>
          <p:cNvPr id="19" name="Picture 2" descr="C:\Documents and Settings\annav\Рабочий стол\galochk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9652" y="3571876"/>
            <a:ext cx="591387" cy="5460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9304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658228" cy="857256"/>
          </a:xfrm>
        </p:spPr>
        <p:txBody>
          <a:bodyPr>
            <a:noAutofit/>
          </a:bodyPr>
          <a:lstStyle/>
          <a:p>
            <a:pPr algn="r"/>
            <a:r>
              <a:rPr lang="ru-RU" sz="1600" b="1" dirty="0" smtClean="0">
                <a:solidFill>
                  <a:srgbClr val="3E6EA8"/>
                </a:solidFill>
                <a:latin typeface="Segoe UI" pitchFamily="34" charset="0"/>
                <a:cs typeface="Segoe UI" pitchFamily="34" charset="0"/>
              </a:rPr>
              <a:t> </a:t>
            </a:r>
            <a:endParaRPr lang="ru-RU" sz="1600" b="1" dirty="0">
              <a:solidFill>
                <a:srgbClr val="3E6EA8"/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35" name="Таблица 34"/>
          <p:cNvGraphicFramePr>
            <a:graphicFrameLocks noGrp="1"/>
          </p:cNvGraphicFramePr>
          <p:nvPr/>
        </p:nvGraphicFramePr>
        <p:xfrm>
          <a:off x="285720" y="857231"/>
          <a:ext cx="8643998" cy="52864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334"/>
                <a:gridCol w="6338932"/>
                <a:gridCol w="1584732"/>
              </a:tblGrid>
              <a:tr h="107763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Segoe UI" pitchFamily="34" charset="0"/>
                          <a:cs typeface="Segoe UI" pitchFamily="34" charset="0"/>
                        </a:rPr>
                        <a:t>ID</a:t>
                      </a:r>
                      <a:r>
                        <a:rPr lang="ru-RU" dirty="0" smtClean="0">
                          <a:latin typeface="Segoe UI" pitchFamily="34" charset="0"/>
                          <a:cs typeface="Segoe UI" pitchFamily="34" charset="0"/>
                        </a:rPr>
                        <a:t> </a:t>
                      </a:r>
                      <a:endParaRPr lang="ru-RU" dirty="0"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Segoe UI" pitchFamily="34" charset="0"/>
                          <a:cs typeface="Segoe UI" pitchFamily="34" charset="0"/>
                        </a:rPr>
                        <a:t>Наименование</a:t>
                      </a:r>
                      <a:r>
                        <a:rPr lang="ru-RU" baseline="0" dirty="0" smtClean="0">
                          <a:latin typeface="Segoe UI" pitchFamily="34" charset="0"/>
                          <a:cs typeface="Segoe UI" pitchFamily="34" charset="0"/>
                        </a:rPr>
                        <a:t> сервиса</a:t>
                      </a:r>
                      <a:endParaRPr lang="ru-RU" dirty="0"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Segoe UI" pitchFamily="34" charset="0"/>
                          <a:cs typeface="Segoe UI" pitchFamily="34" charset="0"/>
                        </a:rPr>
                        <a:t>Временные</a:t>
                      </a:r>
                      <a:r>
                        <a:rPr lang="ru-RU" baseline="0" dirty="0" smtClean="0">
                          <a:latin typeface="Segoe UI" pitchFamily="34" charset="0"/>
                          <a:cs typeface="Segoe UI" pitchFamily="34" charset="0"/>
                        </a:rPr>
                        <a:t> потери (часы)</a:t>
                      </a:r>
                      <a:endParaRPr lang="ru-RU" dirty="0"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anchor="ctr"/>
                </a:tc>
              </a:tr>
              <a:tr h="754347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377</a:t>
                      </a:r>
                      <a:endParaRPr lang="ru-RU" dirty="0"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Разрешение на ввод в эксплуатацию объекта капитального строительства</a:t>
                      </a:r>
                      <a:endParaRPr lang="ru-RU" dirty="0"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Segoe UI" pitchFamily="34" charset="0"/>
                          <a:cs typeface="Segoe UI" pitchFamily="34" charset="0"/>
                        </a:rPr>
                        <a:t>6-7</a:t>
                      </a:r>
                      <a:endParaRPr lang="ru-RU" dirty="0"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anchor="ctr"/>
                </a:tc>
              </a:tr>
              <a:tr h="754347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389</a:t>
                      </a:r>
                      <a:endParaRPr lang="ru-RU" dirty="0"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Решение о переводе жилого помещения в нежилое, или о переводе нежилого помещения в жилое</a:t>
                      </a:r>
                      <a:endParaRPr lang="ru-RU" dirty="0"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Segoe UI" pitchFamily="34" charset="0"/>
                          <a:cs typeface="Segoe UI" pitchFamily="34" charset="0"/>
                        </a:rPr>
                        <a:t>1-2</a:t>
                      </a:r>
                      <a:endParaRPr lang="ru-RU" dirty="0"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anchor="ctr"/>
                </a:tc>
              </a:tr>
              <a:tr h="754347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394</a:t>
                      </a:r>
                      <a:endParaRPr lang="ru-RU" dirty="0"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Решение об отнесении земельного участка к землям определенной категории</a:t>
                      </a:r>
                      <a:endParaRPr lang="ru-RU" dirty="0"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Segoe UI" pitchFamily="34" charset="0"/>
                          <a:cs typeface="Segoe UI" pitchFamily="34" charset="0"/>
                        </a:rPr>
                        <a:t>7-11</a:t>
                      </a:r>
                      <a:endParaRPr lang="ru-RU" dirty="0"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anchor="ctr"/>
                </a:tc>
              </a:tr>
              <a:tr h="754347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395</a:t>
                      </a:r>
                      <a:endParaRPr lang="ru-RU" dirty="0"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Решение об установлении вида разрешенного использования земельного участка</a:t>
                      </a:r>
                      <a:endParaRPr lang="ru-RU" dirty="0"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Segoe UI" pitchFamily="34" charset="0"/>
                          <a:cs typeface="Segoe UI" pitchFamily="34" charset="0"/>
                        </a:rPr>
                        <a:t>11-12</a:t>
                      </a:r>
                      <a:endParaRPr lang="ru-RU" dirty="0"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anchor="ctr"/>
                </a:tc>
              </a:tr>
              <a:tr h="437042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396</a:t>
                      </a:r>
                      <a:endParaRPr lang="ru-RU" dirty="0"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Выписка из реестра муниципальной собственности</a:t>
                      </a:r>
                      <a:endParaRPr lang="ru-RU" dirty="0"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Segoe UI" pitchFamily="34" charset="0"/>
                          <a:cs typeface="Segoe UI" pitchFamily="34" charset="0"/>
                        </a:rPr>
                        <a:t>5-8</a:t>
                      </a:r>
                      <a:endParaRPr lang="ru-RU" dirty="0"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anchor="ctr"/>
                </a:tc>
              </a:tr>
              <a:tr h="754347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401</a:t>
                      </a:r>
                      <a:endParaRPr lang="ru-RU" dirty="0"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Segoe UI" pitchFamily="34" charset="0"/>
                          <a:ea typeface="+mn-ea"/>
                          <a:cs typeface="Segoe UI" pitchFamily="34" charset="0"/>
                        </a:rPr>
                        <a:t>Разрешение на строительство объекта капитального строительства</a:t>
                      </a:r>
                      <a:endParaRPr lang="ru-RU" dirty="0"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Segoe UI" pitchFamily="34" charset="0"/>
                          <a:cs typeface="Segoe UI" pitchFamily="34" charset="0"/>
                        </a:rPr>
                        <a:t>5-6</a:t>
                      </a:r>
                      <a:endParaRPr lang="ru-RU" dirty="0"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57224" y="214290"/>
            <a:ext cx="8143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3E6EA8"/>
                </a:solidFill>
                <a:latin typeface="Segoe UI" pitchFamily="34" charset="0"/>
                <a:cs typeface="Segoe UI" pitchFamily="34" charset="0"/>
              </a:rPr>
              <a:t>Сроки прохождения отдельных видов запросов в системе РСМЭВ</a:t>
            </a:r>
            <a:endParaRPr lang="ru-RU" b="1" dirty="0">
              <a:solidFill>
                <a:srgbClr val="3E6EA8"/>
              </a:solidFill>
              <a:latin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304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658228" cy="857256"/>
          </a:xfrm>
        </p:spPr>
        <p:txBody>
          <a:bodyPr>
            <a:noAutofit/>
          </a:bodyPr>
          <a:lstStyle/>
          <a:p>
            <a:pPr algn="r"/>
            <a:r>
              <a:rPr lang="ru-RU" sz="1600" b="1" dirty="0" smtClean="0">
                <a:solidFill>
                  <a:srgbClr val="3E6EA8"/>
                </a:solidFill>
                <a:latin typeface="Segoe UI" pitchFamily="34" charset="0"/>
                <a:cs typeface="Segoe UI" pitchFamily="34" charset="0"/>
              </a:rPr>
              <a:t> </a:t>
            </a:r>
            <a:endParaRPr lang="ru-RU" sz="1600" b="1" dirty="0">
              <a:solidFill>
                <a:srgbClr val="3E6EA8"/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43042" y="142852"/>
            <a:ext cx="7358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3E6EA8"/>
                </a:solidFill>
                <a:latin typeface="Segoe UI" pitchFamily="34" charset="0"/>
                <a:cs typeface="Segoe UI" pitchFamily="34" charset="0"/>
              </a:rPr>
              <a:t>Предлагаемые решения существующей проблематики</a:t>
            </a:r>
            <a:endParaRPr lang="ru-RU" sz="2000" b="1" dirty="0">
              <a:solidFill>
                <a:srgbClr val="3E6EA8"/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14546" y="1142984"/>
            <a:ext cx="650085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Segoe UI" pitchFamily="34" charset="0"/>
                <a:cs typeface="Segoe UI" pitchFamily="34" charset="0"/>
              </a:rPr>
              <a:t>Обеспечить </a:t>
            </a:r>
            <a:r>
              <a:rPr lang="ru-RU" dirty="0" smtClean="0">
                <a:latin typeface="Segoe UI" pitchFamily="34" charset="0"/>
                <a:cs typeface="Segoe UI" pitchFamily="34" charset="0"/>
              </a:rPr>
              <a:t>техническую </a:t>
            </a:r>
            <a:r>
              <a:rPr lang="ru-RU" dirty="0" smtClean="0">
                <a:latin typeface="Segoe UI" pitchFamily="34" charset="0"/>
                <a:cs typeface="Segoe UI" pitchFamily="34" charset="0"/>
              </a:rPr>
              <a:t>возможность </a:t>
            </a:r>
            <a:r>
              <a:rPr lang="ru-RU" dirty="0" smtClean="0">
                <a:latin typeface="Segoe UI" pitchFamily="34" charset="0"/>
                <a:cs typeface="Segoe UI" pitchFamily="34" charset="0"/>
              </a:rPr>
              <a:t>прохождения </a:t>
            </a:r>
            <a:r>
              <a:rPr lang="ru-RU" dirty="0" smtClean="0">
                <a:latin typeface="Segoe UI" pitchFamily="34" charset="0"/>
                <a:cs typeface="Segoe UI" pitchFamily="34" charset="0"/>
              </a:rPr>
              <a:t>запросов/ответов в </a:t>
            </a:r>
            <a:r>
              <a:rPr lang="ru-RU" dirty="0" smtClean="0">
                <a:latin typeface="Segoe UI" pitchFamily="34" charset="0"/>
                <a:cs typeface="Segoe UI" pitchFamily="34" charset="0"/>
              </a:rPr>
              <a:t>максимально короткие сроки в РСМЭВ</a:t>
            </a:r>
            <a:endParaRPr lang="ru-RU" dirty="0"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14546" y="2357430"/>
            <a:ext cx="6500858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Segoe UI" pitchFamily="34" charset="0"/>
                <a:cs typeface="Segoe UI" pitchFamily="34" charset="0"/>
              </a:rPr>
              <a:t>Обеспечить обновление ОКТМО в системе, которое поможет избежать ошибок при маршрутизации запросов</a:t>
            </a:r>
            <a:endParaRPr lang="ru-RU" dirty="0"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43108" y="3571876"/>
            <a:ext cx="6572296" cy="107157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Segoe UI" pitchFamily="34" charset="0"/>
                <a:cs typeface="Segoe UI" pitchFamily="34" charset="0"/>
              </a:rPr>
              <a:t>Нарастить мощность технической поддержки Росреестра для обеспечения оперативного решения возникающих проблем</a:t>
            </a:r>
            <a:endParaRPr lang="ru-RU" dirty="0"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143108" y="5000636"/>
            <a:ext cx="6572296" cy="107157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Segoe UI" pitchFamily="34" charset="0"/>
                <a:cs typeface="Segoe UI" pitchFamily="34" charset="0"/>
              </a:rPr>
              <a:t>Запретить на законодательном уровне бумажный документооборот  в рамках межведомственного взаимодействия</a:t>
            </a:r>
            <a:endParaRPr lang="ru-RU" dirty="0"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42910" y="1000108"/>
            <a:ext cx="1643074" cy="114300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cs typeface="Segoe UI" pitchFamily="34" charset="0"/>
              </a:rPr>
              <a:t>1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42910" y="2285992"/>
            <a:ext cx="1643074" cy="107157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cs typeface="Segoe UI" pitchFamily="34" charset="0"/>
              </a:rPr>
              <a:t>2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42910" y="3500438"/>
            <a:ext cx="1643074" cy="121444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Segoe UI" pitchFamily="34" charset="0"/>
                <a:cs typeface="Segoe UI" pitchFamily="34" charset="0"/>
              </a:rPr>
              <a:t>3</a:t>
            </a:r>
            <a:endParaRPr lang="ru-RU" b="1" dirty="0"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42910" y="4929198"/>
            <a:ext cx="1643074" cy="121444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Segoe UI" pitchFamily="34" charset="0"/>
                <a:cs typeface="Segoe UI" pitchFamily="34" charset="0"/>
              </a:rPr>
              <a:t>4</a:t>
            </a:r>
            <a:endParaRPr lang="ru-RU" b="1" dirty="0">
              <a:latin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304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Презентация (1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34835</TotalTime>
  <Words>516</Words>
  <Application>Microsoft Office PowerPoint</Application>
  <PresentationFormat>Экран (4:3)</PresentationFormat>
  <Paragraphs>135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2_Презентация (1)</vt:lpstr>
      <vt:lpstr>Презентация PowerPoint</vt:lpstr>
      <vt:lpstr> </vt:lpstr>
      <vt:lpstr>Значение показателя «Доля ответов на запросы органа регистрации прав, полученных в электронном виде, в том числе посредством СМЭВ, в общем количестве направленных запросов, %» , достигнутого Управлением и Филиалом</vt:lpstr>
      <vt:lpstr> </vt:lpstr>
      <vt:lpstr> 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Федеральная служба государственной регистрации,     кадастра и картографии</dc:title>
  <dc:creator>Пшеничная Анна Александровна</dc:creator>
  <cp:lastModifiedBy>Елена</cp:lastModifiedBy>
  <cp:revision>1124</cp:revision>
  <cp:lastPrinted>2017-03-15T15:44:23Z</cp:lastPrinted>
  <dcterms:modified xsi:type="dcterms:W3CDTF">2017-07-20T15:37:53Z</dcterms:modified>
</cp:coreProperties>
</file>